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61" r:id="rId3"/>
    <p:sldId id="257" r:id="rId4"/>
    <p:sldId id="279" r:id="rId5"/>
    <p:sldId id="278" r:id="rId6"/>
    <p:sldId id="258" r:id="rId7"/>
    <p:sldId id="259" r:id="rId8"/>
    <p:sldId id="260" r:id="rId9"/>
    <p:sldId id="262" r:id="rId10"/>
    <p:sldId id="263" r:id="rId11"/>
    <p:sldId id="264" r:id="rId12"/>
    <p:sldId id="277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6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94660"/>
  </p:normalViewPr>
  <p:slideViewPr>
    <p:cSldViewPr snapToGrid="0">
      <p:cViewPr varScale="1">
        <p:scale>
          <a:sx n="73" d="100"/>
          <a:sy n="73" d="100"/>
        </p:scale>
        <p:origin x="2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B50189-6E3A-4A2F-8448-2B47BEFCE3A0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81D6D-27FD-41ED-8BDD-960042DFF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8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Follow basis vectors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4254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 only I 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12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 j 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6518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General formula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00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Rotematrix</a:t>
            </a:r>
            <a:r>
              <a:rPr lang="en-US" dirty="0"/>
              <a:t> </a:t>
            </a:r>
            <a:r>
              <a:rPr lang="en-US" dirty="0" err="1"/>
              <a:t>multiplcation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272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Transform vector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4538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about commutativity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7394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shear then rotation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9643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rotation then shear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02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associativity question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7732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Three successive 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9705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successive 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0958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Three successive 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896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Three successive transformations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99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Rotation then shear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712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idea of combinations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596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Pump vector throw rotation then shear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155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 it is matrix multiplication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806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complicated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061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complicated example numerically for </a:t>
            </a:r>
            <a:r>
              <a:rPr lang="en-US" dirty="0" err="1"/>
              <a:t>i</a:t>
            </a:r>
            <a:r>
              <a:rPr lang="en-US" dirty="0"/>
              <a:t> 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16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More complicated example numerically for j hat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81D6D-27FD-41ED-8BDD-960042DFFF4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5126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64385-9001-4A12-93F8-8C5DA507CC9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8B4A-C02C-44E2-84D5-5F437B870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73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64385-9001-4A12-93F8-8C5DA507CC9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8B4A-C02C-44E2-84D5-5F437B870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847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64385-9001-4A12-93F8-8C5DA507CC9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8B4A-C02C-44E2-84D5-5F437B870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2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64385-9001-4A12-93F8-8C5DA507CC9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8B4A-C02C-44E2-84D5-5F437B870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1936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64385-9001-4A12-93F8-8C5DA507CC9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8B4A-C02C-44E2-84D5-5F437B870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91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64385-9001-4A12-93F8-8C5DA507CC9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8B4A-C02C-44E2-84D5-5F437B870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74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64385-9001-4A12-93F8-8C5DA507CC9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8B4A-C02C-44E2-84D5-5F437B870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210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64385-9001-4A12-93F8-8C5DA507CC9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8B4A-C02C-44E2-84D5-5F437B870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40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64385-9001-4A12-93F8-8C5DA507CC9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8B4A-C02C-44E2-84D5-5F437B870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295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64385-9001-4A12-93F8-8C5DA507CC9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8B4A-C02C-44E2-84D5-5F437B870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424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864385-9001-4A12-93F8-8C5DA507CC9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38B4A-C02C-44E2-84D5-5F437B870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085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864385-9001-4A12-93F8-8C5DA507CC9D}" type="datetimeFigureOut">
              <a:rPr lang="en-US" smtClean="0"/>
              <a:t>9/17/2018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438B4A-C02C-44E2-84D5-5F437B8709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55200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9.mp4"/><Relationship Id="rId1" Type="http://schemas.openxmlformats.org/officeDocument/2006/relationships/video" Target="NULL" TargetMode="External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1.mp4"/><Relationship Id="rId7" Type="http://schemas.openxmlformats.org/officeDocument/2006/relationships/image" Target="../media/image11.png"/><Relationship Id="rId2" Type="http://schemas.microsoft.com/office/2007/relationships/media" Target="../media/media10.mp4"/><Relationship Id="rId1" Type="http://schemas.openxmlformats.org/officeDocument/2006/relationships/video" Target="NULL" TargetMode="Externa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3.mp4"/><Relationship Id="rId7" Type="http://schemas.openxmlformats.org/officeDocument/2006/relationships/image" Target="../media/image13.png"/><Relationship Id="rId2" Type="http://schemas.microsoft.com/office/2007/relationships/media" Target="../media/media12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1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3.mp4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4.mp4"/><Relationship Id="rId1" Type="http://schemas.openxmlformats.org/officeDocument/2006/relationships/video" Target="NULL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1B6E5-35B2-40E7-B40C-744A9B520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y-AM" dirty="0">
                <a:latin typeface="GHEA Mariam" panose="02000503080000020003" pitchFamily="50" charset="0"/>
              </a:rPr>
              <a:t>Մաս </a:t>
            </a:r>
            <a:r>
              <a:rPr lang="hy-AM" sz="6600" dirty="0">
                <a:latin typeface="GHEA Mariam" panose="02000503080000020003" pitchFamily="50" charset="0"/>
              </a:rPr>
              <a:t>4</a:t>
            </a:r>
            <a:endParaRPr lang="en-US" dirty="0">
              <a:latin typeface="GHEA Mariam" panose="02000503080000020003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56A0D9-8DB0-4E6B-8583-A8197C27BB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hy-AM" sz="3200" dirty="0">
                <a:solidFill>
                  <a:srgbClr val="FFFF00"/>
                </a:solidFill>
                <a:latin typeface="GHEA Mariam" panose="02000503080000020003" pitchFamily="50" charset="0"/>
              </a:rPr>
              <a:t>Կոմպոզիցիա</a:t>
            </a:r>
            <a:endParaRPr lang="en-US" sz="3200" dirty="0">
              <a:solidFill>
                <a:srgbClr val="FFFF00"/>
              </a:solidFill>
              <a:latin typeface="GHEA Mariam" panose="02000503080000020003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69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reComplicatedExampleVisually">
            <a:hlinkClick r:id="" action="ppaction://media"/>
            <a:extLst>
              <a:ext uri="{FF2B5EF4-FFF2-40B4-BE49-F238E27FC236}">
                <a16:creationId xmlns:a16="http://schemas.microsoft.com/office/drawing/2014/main" id="{2A79A04D-B8FD-4532-B50A-11234447006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1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.3)">
                                      <p:cBhvr>
                                        <p:cTn id="12" dur="11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62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1)">
                                      <p:cBhvr>
                                        <p:cTn id="18" dur="6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oreComplicatedExampleNumerically.1">
            <a:hlinkClick r:id="" action="ppaction://media"/>
            <a:extLst>
              <a:ext uri="{FF2B5EF4-FFF2-40B4-BE49-F238E27FC236}">
                <a16:creationId xmlns:a16="http://schemas.microsoft.com/office/drawing/2014/main" id="{0095188E-6258-4BF8-BD28-5C26D035FE6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730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MoreComplicatedExampleWithJustIHatFast">
            <a:hlinkClick r:id="" action="ppaction://media"/>
            <a:extLst>
              <a:ext uri="{FF2B5EF4-FFF2-40B4-BE49-F238E27FC236}">
                <a16:creationId xmlns:a16="http://schemas.microsoft.com/office/drawing/2014/main" id="{113D4BD7-5453-4565-BE08-2F3C5C65B61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573"/>
                </p14:media>
              </p:ext>
            </p:extLst>
          </p:nvPr>
        </p:nvPicPr>
        <p:blipFill rotWithShape="1">
          <a:blip r:embed="rId7"/>
          <a:srcRect l="31800" t="27866" r="31975" b="28400"/>
          <a:stretch/>
        </p:blipFill>
        <p:spPr>
          <a:xfrm>
            <a:off x="7452286" y="0"/>
            <a:ext cx="4739714" cy="32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13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7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2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)">
                                      <p:cBhvr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.2)">
                                      <p:cBhvr>
                                        <p:cTn id="27" dur="25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6.5)">
                                      <p:cBhvr>
                                        <p:cTn id="33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reComplicatedExampleNumerically.2">
            <a:hlinkClick r:id="" action="ppaction://media"/>
            <a:extLst>
              <a:ext uri="{FF2B5EF4-FFF2-40B4-BE49-F238E27FC236}">
                <a16:creationId xmlns:a16="http://schemas.microsoft.com/office/drawing/2014/main" id="{334CDB61-1093-4BA1-9877-91E26E64BF4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4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pic>
        <p:nvPicPr>
          <p:cNvPr id="3" name="MoreComplicatedExampleWithJustJHatFast">
            <a:hlinkClick r:id="" action="ppaction://media"/>
            <a:extLst>
              <a:ext uri="{FF2B5EF4-FFF2-40B4-BE49-F238E27FC236}">
                <a16:creationId xmlns:a16="http://schemas.microsoft.com/office/drawing/2014/main" id="{747D42F6-671E-4F4C-AF7E-B61CA9C3673E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638"/>
                </p14:media>
              </p:ext>
            </p:extLst>
          </p:nvPr>
        </p:nvPicPr>
        <p:blipFill rotWithShape="1">
          <a:blip r:embed="rId7"/>
          <a:srcRect l="31425" t="31734" r="34450" b="20534"/>
          <a:stretch/>
        </p:blipFill>
        <p:spPr>
          <a:xfrm>
            <a:off x="7496888" y="0"/>
            <a:ext cx="4695112" cy="369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51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)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46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2" presetClass="mediacall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0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)">
                                      <p:cBhvr>
                                        <p:cTn id="2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.1)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28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6.5)">
                                      <p:cBhvr>
                                        <p:cTn id="3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oreComplicatedExampleWithJustIHatFast">
            <a:hlinkClick r:id="" action="ppaction://media"/>
            <a:extLst>
              <a:ext uri="{FF2B5EF4-FFF2-40B4-BE49-F238E27FC236}">
                <a16:creationId xmlns:a16="http://schemas.microsoft.com/office/drawing/2014/main" id="{C1BADA91-BDB4-472D-915F-26A82B6771E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573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49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.5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oreComplicatedExampleWithJustJHatFast">
            <a:hlinkClick r:id="" action="ppaction://media"/>
            <a:extLst>
              <a:ext uri="{FF2B5EF4-FFF2-40B4-BE49-F238E27FC236}">
                <a16:creationId xmlns:a16="http://schemas.microsoft.com/office/drawing/2014/main" id="{8F5406B7-E05B-41DF-AA4F-C46ADB60F57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638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593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.1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eneralMultiplicationFast">
            <a:hlinkClick r:id="" action="ppaction://media"/>
            <a:extLst>
              <a:ext uri="{FF2B5EF4-FFF2-40B4-BE49-F238E27FC236}">
                <a16:creationId xmlns:a16="http://schemas.microsoft.com/office/drawing/2014/main" id="{60C03448-4776-4EE0-A451-3A886DBF237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67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67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41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4.2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85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3.2)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teMatrixMultiplication">
            <a:hlinkClick r:id="" action="ppaction://media"/>
            <a:extLst>
              <a:ext uri="{FF2B5EF4-FFF2-40B4-BE49-F238E27FC236}">
                <a16:creationId xmlns:a16="http://schemas.microsoft.com/office/drawing/2014/main" id="{4CE1FAF1-7903-40EB-8367-7E8B2BE3D2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0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umpVectorThroughRotationThenShear">
            <a:hlinkClick r:id="" action="ppaction://media"/>
            <a:extLst>
              <a:ext uri="{FF2B5EF4-FFF2-40B4-BE49-F238E27FC236}">
                <a16:creationId xmlns:a16="http://schemas.microsoft.com/office/drawing/2014/main" id="{BC5EDC11-34D7-4415-84D9-10CBB29F4F0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50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skAboutCommutativity">
            <a:hlinkClick r:id="" action="ppaction://media"/>
            <a:extLst>
              <a:ext uri="{FF2B5EF4-FFF2-40B4-BE49-F238E27FC236}">
                <a16:creationId xmlns:a16="http://schemas.microsoft.com/office/drawing/2014/main" id="{FA230FD8-6A9D-43A0-B82D-4B302D0E2C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0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6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6)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irstShearThenRotationFast">
            <a:hlinkClick r:id="" action="ppaction://media"/>
            <a:extLst>
              <a:ext uri="{FF2B5EF4-FFF2-40B4-BE49-F238E27FC236}">
                <a16:creationId xmlns:a16="http://schemas.microsoft.com/office/drawing/2014/main" id="{FF9828F7-C485-4BD2-A11F-1886D26129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70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FollowLinearCombination">
            <a:hlinkClick r:id="" action="ppaction://media"/>
            <a:extLst>
              <a:ext uri="{FF2B5EF4-FFF2-40B4-BE49-F238E27FC236}">
                <a16:creationId xmlns:a16="http://schemas.microsoft.com/office/drawing/2014/main" id="{E750213F-D8C3-41B7-AF33-12C299522D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1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7)">
                                      <p:cBhvr>
                                        <p:cTn id="12" dur="13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76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14.5)">
                                      <p:cBhvr>
                                        <p:cTn id="18" dur="5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RotationThenShearFast">
            <a:hlinkClick r:id="" action="ppaction://media"/>
            <a:extLst>
              <a:ext uri="{FF2B5EF4-FFF2-40B4-BE49-F238E27FC236}">
                <a16:creationId xmlns:a16="http://schemas.microsoft.com/office/drawing/2014/main" id="{265B6614-4C41-422E-9736-6497E69E67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761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skAssociativityQuestion">
            <a:hlinkClick r:id="" action="ppaction://media"/>
            <a:extLst>
              <a:ext uri="{FF2B5EF4-FFF2-40B4-BE49-F238E27FC236}">
                <a16:creationId xmlns:a16="http://schemas.microsoft.com/office/drawing/2014/main" id="{4204EB3A-175F-41E1-811D-93B8F089DC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9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7)">
                                      <p:cBhvr>
                                        <p:cTn id="12" dur="59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hreeSuccessiveTransformations">
            <a:hlinkClick r:id="" action="ppaction://media"/>
            <a:extLst>
              <a:ext uri="{FF2B5EF4-FFF2-40B4-BE49-F238E27FC236}">
                <a16:creationId xmlns:a16="http://schemas.microsoft.com/office/drawing/2014/main" id="{C2171DA5-0CD4-42DF-9DED-BA563D45917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6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SuccessiveTransformationsAltParens">
            <a:hlinkClick r:id="" action="ppaction://media"/>
            <a:extLst>
              <a:ext uri="{FF2B5EF4-FFF2-40B4-BE49-F238E27FC236}">
                <a16:creationId xmlns:a16="http://schemas.microsoft.com/office/drawing/2014/main" id="{C0D7E92E-D7E1-4059-8CED-6BD091BE74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92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hreeSuccessiveTransformationsSimple">
            <a:hlinkClick r:id="" action="ppaction://media"/>
            <a:extLst>
              <a:ext uri="{FF2B5EF4-FFF2-40B4-BE49-F238E27FC236}">
                <a16:creationId xmlns:a16="http://schemas.microsoft.com/office/drawing/2014/main" id="{A36A6D6B-7227-4F5D-B6D5-7169711F33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65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woSuccessiveTransformationsFast">
            <a:hlinkClick r:id="" action="ppaction://media"/>
            <a:extLst>
              <a:ext uri="{FF2B5EF4-FFF2-40B4-BE49-F238E27FC236}">
                <a16:creationId xmlns:a16="http://schemas.microsoft.com/office/drawing/2014/main" id="{9B65B0EC-916B-4797-999A-8812EFD395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32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2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owRotation">
            <a:hlinkClick r:id="" action="ppaction://media"/>
            <a:extLst>
              <a:ext uri="{FF2B5EF4-FFF2-40B4-BE49-F238E27FC236}">
                <a16:creationId xmlns:a16="http://schemas.microsoft.com/office/drawing/2014/main" id="{9E94219E-8A13-45BB-8EB2-D7319163415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00" end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40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howShear">
            <a:hlinkClick r:id="" action="ppaction://media"/>
            <a:extLst>
              <a:ext uri="{FF2B5EF4-FFF2-40B4-BE49-F238E27FC236}">
                <a16:creationId xmlns:a16="http://schemas.microsoft.com/office/drawing/2014/main" id="{4F12DF5E-F7B1-41B4-9BD2-39FDFBF6810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00" end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0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otationThenShear">
            <a:hlinkClick r:id="" action="ppaction://media"/>
            <a:extLst>
              <a:ext uri="{FF2B5EF4-FFF2-40B4-BE49-F238E27FC236}">
                <a16:creationId xmlns:a16="http://schemas.microsoft.com/office/drawing/2014/main" id="{5FB5BD2E-B24D-4D1F-A51B-0687839709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1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ntroduceIdeaOfCompositionFast">
            <a:hlinkClick r:id="" action="ppaction://media"/>
            <a:extLst>
              <a:ext uri="{FF2B5EF4-FFF2-40B4-BE49-F238E27FC236}">
                <a16:creationId xmlns:a16="http://schemas.microsoft.com/office/drawing/2014/main" id="{399B87C3-A913-4C0C-B070-D941F32C79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90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5.3)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2" presetClass="mediacall" presetSubtype="0" fill="hold" nodeType="withEffect">
                                  <p:stCondLst>
                                    <p:cond delay="520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9.5)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umpVectorThroughRotationThenShear">
            <a:hlinkClick r:id="" action="ppaction://media"/>
            <a:extLst>
              <a:ext uri="{FF2B5EF4-FFF2-40B4-BE49-F238E27FC236}">
                <a16:creationId xmlns:a16="http://schemas.microsoft.com/office/drawing/2014/main" id="{91B1CE8B-CD84-4E2A-9A63-4688906D52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29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xplainWhyItsMatrixMultiplication">
            <a:hlinkClick r:id="" action="ppaction://media"/>
            <a:extLst>
              <a:ext uri="{FF2B5EF4-FFF2-40B4-BE49-F238E27FC236}">
                <a16:creationId xmlns:a16="http://schemas.microsoft.com/office/drawing/2014/main" id="{964A68F1-DC57-4C21-AE99-8A4489B6D4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457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mediacall" presetSubtype="0" fill="hold" nodeType="withEffect">
                                  <p:stCondLst>
                                    <p:cond delay="7500"/>
                                  </p:stCondLst>
                                  <p:childTnLst>
                                    <p:cmd type="call" cmd="togglePause">
                                      <p:cBhvr>
                                        <p:cTn id="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7.5)">
                                      <p:cBhvr>
                                        <p:cTn id="12" dur="79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192</TotalTime>
  <Words>102</Words>
  <Application>Microsoft Office PowerPoint</Application>
  <PresentationFormat>Widescreen</PresentationFormat>
  <Paragraphs>44</Paragraphs>
  <Slides>24</Slides>
  <Notes>21</Notes>
  <HiddenSlides>2</HiddenSlides>
  <MMClips>25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GHEA Mariam</vt:lpstr>
      <vt:lpstr>Office Theme</vt:lpstr>
      <vt:lpstr>Մաս 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Մաս 4</dc:title>
  <dc:creator>Ashot</dc:creator>
  <cp:lastModifiedBy>Ashot</cp:lastModifiedBy>
  <cp:revision>18</cp:revision>
  <dcterms:created xsi:type="dcterms:W3CDTF">2018-03-14T14:07:50Z</dcterms:created>
  <dcterms:modified xsi:type="dcterms:W3CDTF">2018-09-17T07:37:07Z</dcterms:modified>
</cp:coreProperties>
</file>